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346" r:id="rId3"/>
    <p:sldId id="348" r:id="rId4"/>
    <p:sldId id="353" r:id="rId5"/>
    <p:sldId id="352" r:id="rId6"/>
    <p:sldId id="351" r:id="rId7"/>
    <p:sldId id="356" r:id="rId8"/>
    <p:sldId id="358" r:id="rId9"/>
    <p:sldId id="357" r:id="rId10"/>
    <p:sldId id="354" r:id="rId11"/>
    <p:sldId id="366" r:id="rId12"/>
    <p:sldId id="367" r:id="rId13"/>
    <p:sldId id="362" r:id="rId14"/>
    <p:sldId id="363" r:id="rId15"/>
    <p:sldId id="364" r:id="rId16"/>
    <p:sldId id="3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8367"/>
  </p:normalViewPr>
  <p:slideViewPr>
    <p:cSldViewPr snapToGrid="0" snapToObjects="1">
      <p:cViewPr varScale="1">
        <p:scale>
          <a:sx n="112" d="100"/>
          <a:sy n="112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flexural rigidity of the lithosphere and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flexural wavelength.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8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agupubs.onlinelibrary.wiley.com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/10.1029/JB092iB01p00357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9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-stress-map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3: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invariants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02AA79D-F296-FA4E-9D60-BC4B2051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93" y="592995"/>
            <a:ext cx="7781813" cy="5955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D2352-168D-9149-8507-A219B5B6F2AB}"/>
              </a:ext>
            </a:extLst>
          </p:cNvPr>
          <p:cNvSpPr txBox="1"/>
          <p:nvPr/>
        </p:nvSpPr>
        <p:spPr>
          <a:xfrm>
            <a:off x="3375312" y="6540148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&amp; </a:t>
            </a:r>
            <a:r>
              <a:rPr lang="en-US" sz="1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9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Isostasy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5. Three types of isostasy. a) Pratt isostasy assumes an equal density... |  Download Scientific Diagram">
            <a:extLst>
              <a:ext uri="{FF2B5EF4-FFF2-40B4-BE49-F238E27FC236}">
                <a16:creationId xmlns:a16="http://schemas.microsoft.com/office/drawing/2014/main" id="{ABA8FF07-4D4B-D84C-913A-8AB45F65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6" y="1658868"/>
            <a:ext cx="8765628" cy="2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AEB8D4-1EA2-6D44-83F6-CFFB06378D6F}"/>
              </a:ext>
            </a:extLst>
          </p:cNvPr>
          <p:cNvSpPr/>
          <p:nvPr/>
        </p:nvSpPr>
        <p:spPr>
          <a:xfrm>
            <a:off x="5759669" y="1658868"/>
            <a:ext cx="3195145" cy="3312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7DF8F-284D-B548-940C-5262450CA21C}"/>
              </a:ext>
            </a:extLst>
          </p:cNvPr>
          <p:cNvSpPr txBox="1"/>
          <p:nvPr/>
        </p:nvSpPr>
        <p:spPr>
          <a:xfrm>
            <a:off x="347454" y="4452912"/>
            <a:ext cx="276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Pratt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Column weights balanced by variable crust thickness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8DCB7-288F-B647-8799-E31B066DD967}"/>
              </a:ext>
            </a:extLst>
          </p:cNvPr>
          <p:cNvSpPr txBox="1"/>
          <p:nvPr/>
        </p:nvSpPr>
        <p:spPr>
          <a:xfrm>
            <a:off x="3037796" y="4444183"/>
            <a:ext cx="276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Airy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Column weights balanced by variable density</a:t>
            </a:r>
          </a:p>
        </p:txBody>
      </p:sp>
    </p:spTree>
    <p:extLst>
      <p:ext uri="{BB962C8B-B14F-4D97-AF65-F5344CB8AC3E}">
        <p14:creationId xmlns:p14="http://schemas.microsoft.com/office/powerpoint/2010/main" val="3751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Isostasy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5. Three types of isostasy. a) Pratt isostasy assumes an equal density... |  Download Scientific Diagram">
            <a:extLst>
              <a:ext uri="{FF2B5EF4-FFF2-40B4-BE49-F238E27FC236}">
                <a16:creationId xmlns:a16="http://schemas.microsoft.com/office/drawing/2014/main" id="{ABA8FF07-4D4B-D84C-913A-8AB45F65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6" y="1658868"/>
            <a:ext cx="8765628" cy="2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7DF8F-284D-B548-940C-5262450CA21C}"/>
              </a:ext>
            </a:extLst>
          </p:cNvPr>
          <p:cNvSpPr txBox="1"/>
          <p:nvPr/>
        </p:nvSpPr>
        <p:spPr>
          <a:xfrm>
            <a:off x="347454" y="4452912"/>
            <a:ext cx="276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Pratt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Column weights balanced by variable crust thickness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8DCB7-288F-B647-8799-E31B066DD967}"/>
              </a:ext>
            </a:extLst>
          </p:cNvPr>
          <p:cNvSpPr txBox="1"/>
          <p:nvPr/>
        </p:nvSpPr>
        <p:spPr>
          <a:xfrm>
            <a:off x="3037796" y="4444183"/>
            <a:ext cx="276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Airy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Column weights balanced by variable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AF01D-B863-1049-9777-F3D91848031D}"/>
              </a:ext>
            </a:extLst>
          </p:cNvPr>
          <p:cNvSpPr txBox="1"/>
          <p:nvPr/>
        </p:nvSpPr>
        <p:spPr>
          <a:xfrm>
            <a:off x="5853954" y="4413385"/>
            <a:ext cx="276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Flexural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Elastic stresses distribute the load laterally</a:t>
            </a:r>
          </a:p>
        </p:txBody>
      </p:sp>
    </p:spTree>
    <p:extLst>
      <p:ext uri="{BB962C8B-B14F-4D97-AF65-F5344CB8AC3E}">
        <p14:creationId xmlns:p14="http://schemas.microsoft.com/office/powerpoint/2010/main" val="58927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stress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147D-C9F4-C64D-B9EA-F0D63A414845}"/>
              </a:ext>
            </a:extLst>
          </p:cNvPr>
          <p:cNvSpPr txBox="1"/>
          <p:nvPr/>
        </p:nvSpPr>
        <p:spPr>
          <a:xfrm>
            <a:off x="-2264977" y="53860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from earthquake mechanisms </a:t>
            </a:r>
          </a:p>
        </p:txBody>
      </p:sp>
      <p:pic>
        <p:nvPicPr>
          <p:cNvPr id="6" name="Picture 5" descr="Chart, map, scatter chart&#10;&#10;Description automatically generated">
            <a:extLst>
              <a:ext uri="{FF2B5EF4-FFF2-40B4-BE49-F238E27FC236}">
                <a16:creationId xmlns:a16="http://schemas.microsoft.com/office/drawing/2014/main" id="{8AB8E8FB-F2E7-4941-8B4B-7E9ECCCA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3227"/>
            <a:ext cx="7577959" cy="504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B6A60-E1A0-564F-9E9B-133BD56F80AE}"/>
              </a:ext>
            </a:extLst>
          </p:cNvPr>
          <p:cNvSpPr txBox="1"/>
          <p:nvPr/>
        </p:nvSpPr>
        <p:spPr>
          <a:xfrm>
            <a:off x="1723700" y="1295944"/>
            <a:ext cx="112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DE59E-1B58-3347-A6A2-8F5920DD0A5E}"/>
              </a:ext>
            </a:extLst>
          </p:cNvPr>
          <p:cNvSpPr txBox="1"/>
          <p:nvPr/>
        </p:nvSpPr>
        <p:spPr>
          <a:xfrm>
            <a:off x="5129052" y="1295944"/>
            <a:ext cx="112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stress 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72746D-F2E3-A64A-92C2-BF50AFE5900C}"/>
              </a:ext>
            </a:extLst>
          </p:cNvPr>
          <p:cNvSpPr/>
          <p:nvPr/>
        </p:nvSpPr>
        <p:spPr>
          <a:xfrm>
            <a:off x="2921876" y="5160562"/>
            <a:ext cx="2995448" cy="822317"/>
          </a:xfrm>
          <a:custGeom>
            <a:avLst/>
            <a:gdLst>
              <a:gd name="connsiteX0" fmla="*/ 0 w 3405352"/>
              <a:gd name="connsiteY0" fmla="*/ 168165 h 822317"/>
              <a:gd name="connsiteX1" fmla="*/ 262759 w 3405352"/>
              <a:gd name="connsiteY1" fmla="*/ 515007 h 822317"/>
              <a:gd name="connsiteX2" fmla="*/ 651642 w 3405352"/>
              <a:gd name="connsiteY2" fmla="*/ 756745 h 822317"/>
              <a:gd name="connsiteX3" fmla="*/ 1397876 w 3405352"/>
              <a:gd name="connsiteY3" fmla="*/ 819807 h 822317"/>
              <a:gd name="connsiteX4" fmla="*/ 2532993 w 3405352"/>
              <a:gd name="connsiteY4" fmla="*/ 693683 h 822317"/>
              <a:gd name="connsiteX5" fmla="*/ 3048000 w 3405352"/>
              <a:gd name="connsiteY5" fmla="*/ 420414 h 822317"/>
              <a:gd name="connsiteX6" fmla="*/ 3405352 w 3405352"/>
              <a:gd name="connsiteY6" fmla="*/ 0 h 82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5352" h="822317">
                <a:moveTo>
                  <a:pt x="0" y="168165"/>
                </a:moveTo>
                <a:cubicBezTo>
                  <a:pt x="77076" y="292537"/>
                  <a:pt x="154152" y="416910"/>
                  <a:pt x="262759" y="515007"/>
                </a:cubicBezTo>
                <a:cubicBezTo>
                  <a:pt x="371366" y="613104"/>
                  <a:pt x="462456" y="705945"/>
                  <a:pt x="651642" y="756745"/>
                </a:cubicBezTo>
                <a:cubicBezTo>
                  <a:pt x="840828" y="807545"/>
                  <a:pt x="1084318" y="830317"/>
                  <a:pt x="1397876" y="819807"/>
                </a:cubicBezTo>
                <a:cubicBezTo>
                  <a:pt x="1711435" y="809297"/>
                  <a:pt x="2257972" y="760248"/>
                  <a:pt x="2532993" y="693683"/>
                </a:cubicBezTo>
                <a:cubicBezTo>
                  <a:pt x="2808014" y="627118"/>
                  <a:pt x="2902607" y="536028"/>
                  <a:pt x="3048000" y="420414"/>
                </a:cubicBezTo>
                <a:cubicBezTo>
                  <a:pt x="3193393" y="304800"/>
                  <a:pt x="3299372" y="152400"/>
                  <a:pt x="3405352" y="0"/>
                </a:cubicBezTo>
              </a:path>
            </a:pathLst>
          </a:custGeom>
          <a:noFill/>
          <a:ln w="6032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9E143-63E7-8741-B9E6-A802840DB836}"/>
              </a:ext>
            </a:extLst>
          </p:cNvPr>
          <p:cNvSpPr txBox="1"/>
          <p:nvPr/>
        </p:nvSpPr>
        <p:spPr>
          <a:xfrm>
            <a:off x="457203" y="6073889"/>
            <a:ext cx="396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Links between stress and strain (rheology) need to be assumed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711C6-0DA8-3645-8E37-5C0D109E8D30}"/>
              </a:ext>
            </a:extLst>
          </p:cNvPr>
          <p:cNvSpPr txBox="1"/>
          <p:nvPr/>
        </p:nvSpPr>
        <p:spPr>
          <a:xfrm>
            <a:off x="4099038" y="6068118"/>
            <a:ext cx="442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Common: Assume maximum fault plane shear stress in direction of fault slip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6E876-C5D0-554D-A103-2E6D9747C01E}"/>
              </a:ext>
            </a:extLst>
          </p:cNvPr>
          <p:cNvSpPr txBox="1"/>
          <p:nvPr/>
        </p:nvSpPr>
        <p:spPr>
          <a:xfrm>
            <a:off x="3542230" y="749640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&amp; </a:t>
            </a:r>
            <a:r>
              <a:rPr lang="en-US" sz="13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3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6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Measuring stress on Earth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147D-C9F4-C64D-B9EA-F0D63A414845}"/>
              </a:ext>
            </a:extLst>
          </p:cNvPr>
          <p:cNvSpPr txBox="1"/>
          <p:nvPr/>
        </p:nvSpPr>
        <p:spPr>
          <a:xfrm>
            <a:off x="-2454163" y="102394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from borehole breakouts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21A4DBD-473A-2C43-8284-8E60C17A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53" y="1714940"/>
            <a:ext cx="3683000" cy="330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F5461D-CE36-0641-BB3E-DE22E50B1B23}"/>
              </a:ext>
            </a:extLst>
          </p:cNvPr>
          <p:cNvSpPr txBox="1"/>
          <p:nvPr/>
        </p:nvSpPr>
        <p:spPr>
          <a:xfrm>
            <a:off x="2995450" y="5080000"/>
            <a:ext cx="914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Zoback and Zoback, 2002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5DFBCF2-BF56-2E45-91F7-0A8EF7D0B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2" y="1508234"/>
            <a:ext cx="4163898" cy="38415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114074-5729-0A4C-9969-CE14716C935C}"/>
              </a:ext>
            </a:extLst>
          </p:cNvPr>
          <p:cNvCxnSpPr/>
          <p:nvPr/>
        </p:nvCxnSpPr>
        <p:spPr>
          <a:xfrm>
            <a:off x="5072449" y="3200400"/>
            <a:ext cx="341664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5CD37-0F15-7243-8298-F0777352D7AC}"/>
              </a:ext>
            </a:extLst>
          </p:cNvPr>
          <p:cNvCxnSpPr/>
          <p:nvPr/>
        </p:nvCxnSpPr>
        <p:spPr>
          <a:xfrm>
            <a:off x="5072419" y="3382416"/>
            <a:ext cx="341664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207217-1391-5B48-A179-1E62DAE7E7BF}"/>
              </a:ext>
            </a:extLst>
          </p:cNvPr>
          <p:cNvCxnSpPr/>
          <p:nvPr/>
        </p:nvCxnSpPr>
        <p:spPr>
          <a:xfrm>
            <a:off x="5069674" y="3569044"/>
            <a:ext cx="341664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EC915D-5D4C-744B-B885-FEE9BFC42FA5}"/>
              </a:ext>
            </a:extLst>
          </p:cNvPr>
          <p:cNvCxnSpPr>
            <a:cxnSpLocks/>
          </p:cNvCxnSpPr>
          <p:nvPr/>
        </p:nvCxnSpPr>
        <p:spPr>
          <a:xfrm>
            <a:off x="5079970" y="3739978"/>
            <a:ext cx="258739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1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World Stress Map 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Heidback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al.)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9544F3A-C3F5-4E45-9035-A2AF67E1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" y="700705"/>
            <a:ext cx="9144000" cy="5456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894609-6A5C-9645-8ADB-AE4E7B1F0EC4}"/>
              </a:ext>
            </a:extLst>
          </p:cNvPr>
          <p:cNvSpPr/>
          <p:nvPr/>
        </p:nvSpPr>
        <p:spPr>
          <a:xfrm>
            <a:off x="2695313" y="6319391"/>
            <a:ext cx="3448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http://www.world-stress-map.org/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4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= force/area [Pa]</a:t>
            </a:r>
          </a:p>
          <a:p>
            <a:pPr lvl="1"/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2</a:t>
            </a:r>
            <a:r>
              <a:rPr lang="en-US" sz="27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rank tensor, 6 independent components (3-D)</a:t>
            </a:r>
          </a:p>
          <a:p>
            <a:pPr lvl="1"/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Traction: force per unit area vector acting on a specific plane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Principal stresses, pressure, deviatoric stress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Three stress invariants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Isostasy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Optional reading: Turcotte and Schubert, Sect. 2-3</a:t>
            </a:r>
            <a:endParaRPr lang="en-US" sz="35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is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ECBAC-0782-1141-A462-B116F78A3B7E}"/>
              </a:ext>
            </a:extLst>
          </p:cNvPr>
          <p:cNvSpPr txBox="1"/>
          <p:nvPr/>
        </p:nvSpPr>
        <p:spPr>
          <a:xfrm>
            <a:off x="0" y="9244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Dynamics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of the Earth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22C1-441E-744D-9DBC-9B19B5FBF9CC}"/>
              </a:ext>
            </a:extLst>
          </p:cNvPr>
          <p:cNvSpPr txBox="1"/>
          <p:nvPr/>
        </p:nvSpPr>
        <p:spPr>
          <a:xfrm>
            <a:off x="0" y="190810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motion of bodies under the action of forces.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76F1550-9785-6B47-96FC-B8B75BB93444}"/>
              </a:ext>
            </a:extLst>
          </p:cNvPr>
          <p:cNvSpPr/>
          <p:nvPr/>
        </p:nvSpPr>
        <p:spPr>
          <a:xfrm>
            <a:off x="4132613" y="595876"/>
            <a:ext cx="1151906" cy="27128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924D184-27AE-8D4E-B3B6-81FE1C2C4484}"/>
              </a:ext>
            </a:extLst>
          </p:cNvPr>
          <p:cNvSpPr/>
          <p:nvPr/>
        </p:nvSpPr>
        <p:spPr>
          <a:xfrm>
            <a:off x="3099460" y="1526844"/>
            <a:ext cx="1151906" cy="3575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08778-453F-BD40-9E80-BD39A145B817}"/>
              </a:ext>
            </a:extLst>
          </p:cNvPr>
          <p:cNvSpPr txBox="1"/>
          <p:nvPr/>
        </p:nvSpPr>
        <p:spPr>
          <a:xfrm>
            <a:off x="254330" y="3270285"/>
            <a:ext cx="86353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Figuring out the </a:t>
            </a:r>
            <a:r>
              <a:rPr lang="en-US" sz="34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that shape </a:t>
            </a:r>
            <a:r>
              <a:rPr lang="en-US" sz="34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motions</a:t>
            </a:r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34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deformations</a:t>
            </a:r>
            <a:r>
              <a:rPr lang="en-US" sz="3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on Earth!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40E9C-B228-FD40-80FC-336D21C2FDEE}"/>
              </a:ext>
            </a:extLst>
          </p:cNvPr>
          <p:cNvSpPr/>
          <p:nvPr/>
        </p:nvSpPr>
        <p:spPr>
          <a:xfrm>
            <a:off x="0" y="538609"/>
            <a:ext cx="9025247" cy="2073962"/>
          </a:xfrm>
          <a:prstGeom prst="rect">
            <a:avLst/>
          </a:prstGeom>
          <a:solidFill>
            <a:schemeClr val="bg1">
              <a:alpha val="8305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produces deformation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Stress–strain curve - Wikipedia">
            <a:extLst>
              <a:ext uri="{FF2B5EF4-FFF2-40B4-BE49-F238E27FC236}">
                <a16:creationId xmlns:a16="http://schemas.microsoft.com/office/drawing/2014/main" id="{40BBE874-E62D-1641-9976-CAFE06D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" y="1062642"/>
            <a:ext cx="6717851" cy="4382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373115" y="5885526"/>
            <a:ext cx="8623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nature of the curve – i.e., the link between forces and deformation – depends on the material strength/properties: next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5D0D-D228-8C4E-A297-1D4CB9CF9E4A}"/>
              </a:ext>
            </a:extLst>
          </p:cNvPr>
          <p:cNvSpPr/>
          <p:nvPr/>
        </p:nvSpPr>
        <p:spPr>
          <a:xfrm>
            <a:off x="2060028" y="4361793"/>
            <a:ext cx="3005959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produces deformation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Stress–strain curve - Wikipedia">
            <a:extLst>
              <a:ext uri="{FF2B5EF4-FFF2-40B4-BE49-F238E27FC236}">
                <a16:creationId xmlns:a16="http://schemas.microsoft.com/office/drawing/2014/main" id="{40BBE874-E62D-1641-9976-CAFE06D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" y="1062642"/>
            <a:ext cx="6717851" cy="4382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373115" y="5885526"/>
            <a:ext cx="8623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nature of the curve – i.e., the link between forces and deformation – depends on the material strength/properties: next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5D0D-D228-8C4E-A297-1D4CB9CF9E4A}"/>
              </a:ext>
            </a:extLst>
          </p:cNvPr>
          <p:cNvSpPr/>
          <p:nvPr/>
        </p:nvSpPr>
        <p:spPr>
          <a:xfrm>
            <a:off x="2060028" y="4361793"/>
            <a:ext cx="3005959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AB224-4EE9-A445-B77E-D8F5C9CC821B}"/>
              </a:ext>
            </a:extLst>
          </p:cNvPr>
          <p:cNvSpPr/>
          <p:nvPr/>
        </p:nvSpPr>
        <p:spPr>
          <a:xfrm>
            <a:off x="1044445" y="1219026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8FD57-557D-EE40-9A0B-2075B9BD3EC8}"/>
              </a:ext>
            </a:extLst>
          </p:cNvPr>
          <p:cNvSpPr/>
          <p:nvPr/>
        </p:nvSpPr>
        <p:spPr>
          <a:xfrm>
            <a:off x="6578141" y="4851041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303C7-7469-6944-ADC0-970560F4D51B}"/>
              </a:ext>
            </a:extLst>
          </p:cNvPr>
          <p:cNvSpPr txBox="1"/>
          <p:nvPr/>
        </p:nvSpPr>
        <p:spPr>
          <a:xfrm>
            <a:off x="-2952195" y="673393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66995-BCD6-5F44-B306-73AD85072F1B}"/>
              </a:ext>
            </a:extLst>
          </p:cNvPr>
          <p:cNvSpPr txBox="1"/>
          <p:nvPr/>
        </p:nvSpPr>
        <p:spPr>
          <a:xfrm>
            <a:off x="3563007" y="4337925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Deformation</a:t>
            </a:r>
          </a:p>
        </p:txBody>
      </p:sp>
    </p:spTree>
    <p:extLst>
      <p:ext uri="{BB962C8B-B14F-4D97-AF65-F5344CB8AC3E}">
        <p14:creationId xmlns:p14="http://schemas.microsoft.com/office/powerpoint/2010/main" val="392174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852545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understand the stress tensor, tractions, the deviatoric stress and isostasy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Principal stresses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3C542-983C-CD4A-9591-C287F7D8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5" y="928745"/>
            <a:ext cx="7809310" cy="5305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CD72E-433A-5D4A-8209-75E4A818129C}"/>
              </a:ext>
            </a:extLst>
          </p:cNvPr>
          <p:cNvSpPr txBox="1"/>
          <p:nvPr/>
        </p:nvSpPr>
        <p:spPr>
          <a:xfrm>
            <a:off x="3105804" y="6234055"/>
            <a:ext cx="8623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Zoback and Zoback, 2002</a:t>
            </a:r>
          </a:p>
        </p:txBody>
      </p:sp>
    </p:spTree>
    <p:extLst>
      <p:ext uri="{BB962C8B-B14F-4D97-AF65-F5344CB8AC3E}">
        <p14:creationId xmlns:p14="http://schemas.microsoft.com/office/powerpoint/2010/main" val="121471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Principal stresses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9D4388-4783-E44A-9AAC-AAE86A1E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3" y="903695"/>
            <a:ext cx="5352224" cy="5428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875D3-4A72-9E44-8712-B507CA8E2D1B}"/>
              </a:ext>
            </a:extLst>
          </p:cNvPr>
          <p:cNvSpPr txBox="1"/>
          <p:nvPr/>
        </p:nvSpPr>
        <p:spPr>
          <a:xfrm>
            <a:off x="5959978" y="932865"/>
            <a:ext cx="294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 Earth, one of the principal stress directions in normal to the Earth’s free surface (as surface in contact with a fluid cannot support shear stress)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2CA17-79A7-0B41-9F2E-8D874099A89A}"/>
              </a:ext>
            </a:extLst>
          </p:cNvPr>
          <p:cNvSpPr/>
          <p:nvPr/>
        </p:nvSpPr>
        <p:spPr>
          <a:xfrm>
            <a:off x="3221421" y="932865"/>
            <a:ext cx="2254470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989AA-1468-D849-A78A-A381E8E9AEF2}"/>
              </a:ext>
            </a:extLst>
          </p:cNvPr>
          <p:cNvSpPr/>
          <p:nvPr/>
        </p:nvSpPr>
        <p:spPr>
          <a:xfrm>
            <a:off x="4130566" y="1297951"/>
            <a:ext cx="1345325" cy="4892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F36E5-24A5-0B47-8A8E-4CE6B35ED144}"/>
              </a:ext>
            </a:extLst>
          </p:cNvPr>
          <p:cNvSpPr/>
          <p:nvPr/>
        </p:nvSpPr>
        <p:spPr>
          <a:xfrm>
            <a:off x="3221421" y="2816577"/>
            <a:ext cx="1876096" cy="76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319-649E-934F-931A-03253487AB8B}"/>
              </a:ext>
            </a:extLst>
          </p:cNvPr>
          <p:cNvSpPr/>
          <p:nvPr/>
        </p:nvSpPr>
        <p:spPr>
          <a:xfrm>
            <a:off x="3231143" y="4574432"/>
            <a:ext cx="1876096" cy="76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8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Principal stresses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9D4388-4783-E44A-9AAC-AAE86A1E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3" y="903695"/>
            <a:ext cx="5352224" cy="5428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2CA17-79A7-0B41-9F2E-8D874099A89A}"/>
              </a:ext>
            </a:extLst>
          </p:cNvPr>
          <p:cNvSpPr/>
          <p:nvPr/>
        </p:nvSpPr>
        <p:spPr>
          <a:xfrm>
            <a:off x="3221421" y="932865"/>
            <a:ext cx="2254470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989AA-1468-D849-A78A-A381E8E9AEF2}"/>
              </a:ext>
            </a:extLst>
          </p:cNvPr>
          <p:cNvSpPr/>
          <p:nvPr/>
        </p:nvSpPr>
        <p:spPr>
          <a:xfrm>
            <a:off x="4130566" y="1297951"/>
            <a:ext cx="1345325" cy="4892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F36E5-24A5-0B47-8A8E-4CE6B35ED144}"/>
              </a:ext>
            </a:extLst>
          </p:cNvPr>
          <p:cNvSpPr/>
          <p:nvPr/>
        </p:nvSpPr>
        <p:spPr>
          <a:xfrm>
            <a:off x="3221421" y="2816577"/>
            <a:ext cx="1876096" cy="76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319-649E-934F-931A-03253487AB8B}"/>
              </a:ext>
            </a:extLst>
          </p:cNvPr>
          <p:cNvSpPr/>
          <p:nvPr/>
        </p:nvSpPr>
        <p:spPr>
          <a:xfrm>
            <a:off x="3231143" y="4574432"/>
            <a:ext cx="1876096" cy="76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9B605-91E4-2B4F-AF8B-5689C2FE3E82}"/>
              </a:ext>
            </a:extLst>
          </p:cNvPr>
          <p:cNvSpPr txBox="1"/>
          <p:nvPr/>
        </p:nvSpPr>
        <p:spPr>
          <a:xfrm>
            <a:off x="5959978" y="932865"/>
            <a:ext cx="2946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 Earth, one of the principal stress directions in normal to the Earth’s free surface (as surface in contact with a fluid cannot support shear stress)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vertical principal stress (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is the overburden:</a:t>
            </a: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B91A9247-116B-1C43-8405-76F2684A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78" y="3581400"/>
            <a:ext cx="2946400" cy="7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2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Principal stresses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9D4388-4783-E44A-9AAC-AAE86A1E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3" y="903695"/>
            <a:ext cx="5352224" cy="5428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875D3-4A72-9E44-8712-B507CA8E2D1B}"/>
              </a:ext>
            </a:extLst>
          </p:cNvPr>
          <p:cNvSpPr txBox="1"/>
          <p:nvPr/>
        </p:nvSpPr>
        <p:spPr>
          <a:xfrm>
            <a:off x="5959978" y="932865"/>
            <a:ext cx="2946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 Earth, one of the principal stress directions in normal to the Earth’s free surface (as surface in contact with a fluid cannot support shear stress)</a:t>
            </a: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vertical principal stress (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is the overburden:</a:t>
            </a: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Anderson’s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theory says that style of faulting depends on whether the other two principal stresses greater/less then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US" i="1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55E47A4-4EA9-D14D-9705-02CB0E2B1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78" y="3581400"/>
            <a:ext cx="2946400" cy="7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5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916</TotalTime>
  <Words>465</Words>
  <Application>Microsoft Macintosh PowerPoint</Application>
  <PresentationFormat>On-screen Show (4:3)</PresentationFormat>
  <Paragraphs>76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26</cp:revision>
  <dcterms:created xsi:type="dcterms:W3CDTF">2021-07-09T17:19:50Z</dcterms:created>
  <dcterms:modified xsi:type="dcterms:W3CDTF">2021-12-30T19:16:46Z</dcterms:modified>
</cp:coreProperties>
</file>